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57" r:id="rId4"/>
    <p:sldId id="289" r:id="rId5"/>
    <p:sldId id="262" r:id="rId6"/>
    <p:sldId id="264" r:id="rId7"/>
    <p:sldId id="269" r:id="rId8"/>
    <p:sldId id="265" r:id="rId9"/>
    <p:sldId id="270" r:id="rId10"/>
    <p:sldId id="266" r:id="rId11"/>
    <p:sldId id="271" r:id="rId12"/>
    <p:sldId id="268" r:id="rId13"/>
    <p:sldId id="275" r:id="rId14"/>
    <p:sldId id="274" r:id="rId15"/>
    <p:sldId id="276" r:id="rId16"/>
    <p:sldId id="273" r:id="rId17"/>
    <p:sldId id="277" r:id="rId18"/>
    <p:sldId id="278" r:id="rId19"/>
    <p:sldId id="279" r:id="rId20"/>
    <p:sldId id="280" r:id="rId21"/>
    <p:sldId id="272" r:id="rId22"/>
    <p:sldId id="267" r:id="rId23"/>
    <p:sldId id="282" r:id="rId24"/>
    <p:sldId id="286" r:id="rId25"/>
    <p:sldId id="285" r:id="rId26"/>
    <p:sldId id="288" r:id="rId27"/>
    <p:sldId id="259" r:id="rId28"/>
    <p:sldId id="260" r:id="rId29"/>
    <p:sldId id="261" r:id="rId30"/>
    <p:sldId id="29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FF"/>
    <a:srgbClr val="99CCFF"/>
    <a:srgbClr val="4AA9F8"/>
    <a:srgbClr val="66CCFF"/>
    <a:srgbClr val="3774FB"/>
    <a:srgbClr val="B2B2B2"/>
    <a:srgbClr val="5D84FF"/>
    <a:srgbClr val="0066CC"/>
    <a:srgbClr val="5DC0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8" autoAdjust="0"/>
    <p:restoredTop sz="94524" autoAdjust="0"/>
  </p:normalViewPr>
  <p:slideViewPr>
    <p:cSldViewPr>
      <p:cViewPr>
        <p:scale>
          <a:sx n="90" d="100"/>
          <a:sy n="90" d="100"/>
        </p:scale>
        <p:origin x="1522" y="12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2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Plumbing Tasks by Hours</a:t>
            </a:r>
            <a:endParaRPr lang="en-US" dirty="0">
              <a:solidFill>
                <a:srgbClr val="002060"/>
              </a:solidFill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Plumber</c:v>
                </c:pt>
              </c:strCache>
            </c:strRef>
          </c:tx>
          <c:cat>
            <c:strRef>
              <c:f>Sheet1!$A$2:$A$23</c:f>
              <c:strCache>
                <c:ptCount val="21"/>
                <c:pt idx="0">
                  <c:v>Dishwasher-Replace</c:v>
                </c:pt>
                <c:pt idx="2">
                  <c:v>Garbage Disposal-Replace</c:v>
                </c:pt>
                <c:pt idx="4">
                  <c:v>Dripping Faucet-Replace</c:v>
                </c:pt>
                <c:pt idx="6">
                  <c:v>Toilet-Replace Mechanisms</c:v>
                </c:pt>
                <c:pt idx="8">
                  <c:v>Toilet-Replace Commode</c:v>
                </c:pt>
                <c:pt idx="10">
                  <c:v>Electric Water Heater-Replace</c:v>
                </c:pt>
                <c:pt idx="12">
                  <c:v>Pedestal Sink-Install</c:v>
                </c:pt>
                <c:pt idx="14">
                  <c:v>Water Softener-Installation</c:v>
                </c:pt>
                <c:pt idx="16">
                  <c:v>Kitchen Faucet-Replace</c:v>
                </c:pt>
                <c:pt idx="18">
                  <c:v>Kitchen Sink-Replace</c:v>
                </c:pt>
                <c:pt idx="20">
                  <c:v>Showerhead-Replace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 formatCode="0.0">
                  <c:v>4</c:v>
                </c:pt>
                <c:pt idx="2" formatCode="0.0">
                  <c:v>1</c:v>
                </c:pt>
                <c:pt idx="4" formatCode="0.0">
                  <c:v>1</c:v>
                </c:pt>
                <c:pt idx="6" formatCode="0.0">
                  <c:v>1</c:v>
                </c:pt>
                <c:pt idx="8" formatCode="0.0">
                  <c:v>2</c:v>
                </c:pt>
                <c:pt idx="10" formatCode="0.0">
                  <c:v>3</c:v>
                </c:pt>
                <c:pt idx="12" formatCode="0.0">
                  <c:v>4</c:v>
                </c:pt>
                <c:pt idx="14" formatCode="0.0">
                  <c:v>2</c:v>
                </c:pt>
                <c:pt idx="16" formatCode="0.0">
                  <c:v>1</c:v>
                </c:pt>
                <c:pt idx="18" formatCode="0.0">
                  <c:v>2</c:v>
                </c:pt>
                <c:pt idx="20" formatCode="0.0">
                  <c:v>0.5</c:v>
                </c:pt>
                <c:pt idx="21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Homeowner</c:v>
                </c:pt>
              </c:strCache>
            </c:strRef>
          </c:tx>
          <c:spPr>
            <a:ln w="12700" cmpd="sng"/>
            <a:effectLst>
              <a:outerShdw blurRad="40000" dist="50800" dir="5400000" rotWithShape="0">
                <a:srgbClr val="000000">
                  <a:alpha val="50000"/>
                </a:srgbClr>
              </a:outerShdw>
            </a:effectLst>
          </c:spPr>
          <c:cat>
            <c:strRef>
              <c:f>Sheet1!$A$2:$A$23</c:f>
              <c:strCache>
                <c:ptCount val="21"/>
                <c:pt idx="0">
                  <c:v>Dishwasher-Replace</c:v>
                </c:pt>
                <c:pt idx="2">
                  <c:v>Garbage Disposal-Replace</c:v>
                </c:pt>
                <c:pt idx="4">
                  <c:v>Dripping Faucet-Replace</c:v>
                </c:pt>
                <c:pt idx="6">
                  <c:v>Toilet-Replace Mechanisms</c:v>
                </c:pt>
                <c:pt idx="8">
                  <c:v>Toilet-Replace Commode</c:v>
                </c:pt>
                <c:pt idx="10">
                  <c:v>Electric Water Heater-Replace</c:v>
                </c:pt>
                <c:pt idx="12">
                  <c:v>Pedestal Sink-Install</c:v>
                </c:pt>
                <c:pt idx="14">
                  <c:v>Water Softener-Installation</c:v>
                </c:pt>
                <c:pt idx="16">
                  <c:v>Kitchen Faucet-Replace</c:v>
                </c:pt>
                <c:pt idx="18">
                  <c:v>Kitchen Sink-Replace</c:v>
                </c:pt>
                <c:pt idx="20">
                  <c:v>Showerhead-Replace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 formatCode="0.0">
                  <c:v>7</c:v>
                </c:pt>
                <c:pt idx="2" formatCode="0.0">
                  <c:v>4</c:v>
                </c:pt>
                <c:pt idx="4" formatCode="0.0">
                  <c:v>2</c:v>
                </c:pt>
                <c:pt idx="6" formatCode="0.0">
                  <c:v>2</c:v>
                </c:pt>
                <c:pt idx="8" formatCode="0.0">
                  <c:v>5</c:v>
                </c:pt>
                <c:pt idx="10" formatCode="0.0">
                  <c:v>6</c:v>
                </c:pt>
                <c:pt idx="12" formatCode="0.0">
                  <c:v>6</c:v>
                </c:pt>
                <c:pt idx="14" formatCode="0.0">
                  <c:v>4</c:v>
                </c:pt>
                <c:pt idx="16" formatCode="0.0">
                  <c:v>2</c:v>
                </c:pt>
                <c:pt idx="18" formatCode="0.0">
                  <c:v>5</c:v>
                </c:pt>
                <c:pt idx="20" formatCode="0.0">
                  <c:v>1</c:v>
                </c:pt>
              </c:numCache>
            </c:numRef>
          </c:val>
        </c:ser>
        <c:axId val="152689280"/>
        <c:axId val="152691072"/>
      </c:barChart>
      <c:catAx>
        <c:axId val="152689280"/>
        <c:scaling>
          <c:orientation val="maxMin"/>
        </c:scaling>
        <c:axPos val="l"/>
        <c:majorTickMark val="none"/>
        <c:tickLblPos val="nextTo"/>
        <c:spPr>
          <a:ln w="15875" cap="rnd"/>
        </c:spPr>
        <c:txPr>
          <a:bodyPr anchor="ctr" anchorCtr="1"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52691072"/>
        <c:crosses val="autoZero"/>
        <c:auto val="1"/>
        <c:lblAlgn val="ctr"/>
        <c:lblOffset val="100"/>
        <c:tickLblSkip val="2"/>
      </c:catAx>
      <c:valAx>
        <c:axId val="152691072"/>
        <c:scaling>
          <c:orientation val="minMax"/>
        </c:scaling>
        <c:axPos val="t"/>
        <c:majorGridlines/>
        <c:numFmt formatCode="0.0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152689280"/>
        <c:crosses val="autoZero"/>
        <c:crossBetween val="between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prstDash val="solid"/>
        </a:ln>
      </c:spPr>
    </c:plotArea>
    <c:legend>
      <c:legendPos val="r"/>
      <c:layout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2A867-6B35-46C2-8813-DF300943601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EB92D1-0347-4B87-AE21-123CEA3414C0}">
      <dgm:prSet/>
      <dgm:spPr>
        <a:solidFill>
          <a:srgbClr val="336699"/>
        </a:solidFill>
      </dgm:spPr>
      <dgm:t>
        <a:bodyPr/>
        <a:lstStyle/>
        <a:p>
          <a:pPr rtl="0"/>
          <a:r>
            <a:rPr lang="en-US" b="1" dirty="0" smtClean="0"/>
            <a:t>Complete plumbing repairs and services to residential and commercial customers</a:t>
          </a:r>
          <a:endParaRPr lang="en-US" dirty="0"/>
        </a:p>
      </dgm:t>
    </dgm:pt>
    <dgm:pt modelId="{A24EA0C5-2D85-4591-BA43-C3518A233CCC}" type="parTrans" cxnId="{3E461D59-A1DB-4BD0-A8A2-92BA4E909F34}">
      <dgm:prSet/>
      <dgm:spPr/>
      <dgm:t>
        <a:bodyPr/>
        <a:lstStyle/>
        <a:p>
          <a:endParaRPr lang="en-US"/>
        </a:p>
      </dgm:t>
    </dgm:pt>
    <dgm:pt modelId="{B478A819-7B89-49D5-8A9C-F8F4BF17B69C}" type="sibTrans" cxnId="{3E461D59-A1DB-4BD0-A8A2-92BA4E909F34}">
      <dgm:prSet/>
      <dgm:spPr/>
      <dgm:t>
        <a:bodyPr/>
        <a:lstStyle/>
        <a:p>
          <a:endParaRPr lang="en-US"/>
        </a:p>
      </dgm:t>
    </dgm:pt>
    <dgm:pt modelId="{3D9A9DBD-2A52-4273-8186-EF753A01648B}">
      <dgm:prSet/>
      <dgm:spPr>
        <a:solidFill>
          <a:srgbClr val="336699"/>
        </a:solidFill>
      </dgm:spPr>
      <dgm:t>
        <a:bodyPr/>
        <a:lstStyle/>
        <a:p>
          <a:pPr rtl="0"/>
          <a:r>
            <a:rPr lang="en-US" b="1" dirty="0" smtClean="0"/>
            <a:t>Courteous, efficient, and reliable service at very reasonable rates</a:t>
          </a:r>
          <a:endParaRPr lang="en-US" dirty="0"/>
        </a:p>
      </dgm:t>
    </dgm:pt>
    <dgm:pt modelId="{03BA263C-6846-43C4-847F-2DBE4FD7BBF9}" type="parTrans" cxnId="{E825995F-98D4-461A-AA06-59C9BC97139F}">
      <dgm:prSet/>
      <dgm:spPr/>
      <dgm:t>
        <a:bodyPr/>
        <a:lstStyle/>
        <a:p>
          <a:endParaRPr lang="en-US"/>
        </a:p>
      </dgm:t>
    </dgm:pt>
    <dgm:pt modelId="{AC835E08-FC7D-488B-BB63-71ABA125D80C}" type="sibTrans" cxnId="{E825995F-98D4-461A-AA06-59C9BC97139F}">
      <dgm:prSet/>
      <dgm:spPr/>
      <dgm:t>
        <a:bodyPr/>
        <a:lstStyle/>
        <a:p>
          <a:endParaRPr lang="en-US"/>
        </a:p>
      </dgm:t>
    </dgm:pt>
    <dgm:pt modelId="{2AB0AC93-7764-428B-9DF4-24B2EECFF1B9}">
      <dgm:prSet/>
      <dgm:spPr>
        <a:solidFill>
          <a:srgbClr val="336699"/>
        </a:solidFill>
      </dgm:spPr>
      <dgm:t>
        <a:bodyPr/>
        <a:lstStyle/>
        <a:p>
          <a:pPr rtl="0"/>
          <a:r>
            <a:rPr lang="en-US" b="1" dirty="0" smtClean="0"/>
            <a:t>Excellent plumbing service from our three generations of Master Plumbers</a:t>
          </a:r>
          <a:endParaRPr lang="en-US" dirty="0"/>
        </a:p>
      </dgm:t>
    </dgm:pt>
    <dgm:pt modelId="{EFDD7A50-D3D1-4778-A44E-42A1918AB5AC}" type="parTrans" cxnId="{81D2C820-0D0C-450C-81D9-16FA8A2FAC6D}">
      <dgm:prSet/>
      <dgm:spPr/>
      <dgm:t>
        <a:bodyPr/>
        <a:lstStyle/>
        <a:p>
          <a:endParaRPr lang="en-US"/>
        </a:p>
      </dgm:t>
    </dgm:pt>
    <dgm:pt modelId="{F23897C7-7AB4-4E6D-87DB-5D38D3A17919}" type="sibTrans" cxnId="{81D2C820-0D0C-450C-81D9-16FA8A2FAC6D}">
      <dgm:prSet/>
      <dgm:spPr/>
      <dgm:t>
        <a:bodyPr/>
        <a:lstStyle/>
        <a:p>
          <a:endParaRPr lang="en-US"/>
        </a:p>
      </dgm:t>
    </dgm:pt>
    <dgm:pt modelId="{81A4A46F-C445-454C-9ED9-66C46660AFEC}" type="pres">
      <dgm:prSet presAssocID="{C322A867-6B35-46C2-8813-DF30094360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4A060F-B1E0-4474-BD3D-A23B42D3C1C0}" type="pres">
      <dgm:prSet presAssocID="{56EB92D1-0347-4B87-AE21-123CEA3414C0}" presName="composite" presStyleCnt="0"/>
      <dgm:spPr/>
    </dgm:pt>
    <dgm:pt modelId="{F87CAB2E-59CB-4506-8644-079A491A69FA}" type="pres">
      <dgm:prSet presAssocID="{56EB92D1-0347-4B87-AE21-123CEA3414C0}" presName="imgShp" presStyleLbl="fgImgPlace1" presStyleIdx="0" presStyleCnt="3"/>
      <dgm:spPr>
        <a:solidFill>
          <a:srgbClr val="99CCFF"/>
        </a:solidFill>
      </dgm:spPr>
    </dgm:pt>
    <dgm:pt modelId="{D1973880-CD62-4426-8E72-37A7A99E448B}" type="pres">
      <dgm:prSet presAssocID="{56EB92D1-0347-4B87-AE21-123CEA3414C0}" presName="txShp" presStyleLbl="node1" presStyleIdx="0" presStyleCnt="3" custScaleX="113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26FCA-F99C-4E0C-A0FA-72155B601CFD}" type="pres">
      <dgm:prSet presAssocID="{B478A819-7B89-49D5-8A9C-F8F4BF17B69C}" presName="spacing" presStyleCnt="0"/>
      <dgm:spPr/>
    </dgm:pt>
    <dgm:pt modelId="{496C2BE6-3C77-460B-8F2A-BD7487FD3349}" type="pres">
      <dgm:prSet presAssocID="{3D9A9DBD-2A52-4273-8186-EF753A01648B}" presName="composite" presStyleCnt="0"/>
      <dgm:spPr/>
    </dgm:pt>
    <dgm:pt modelId="{088CF121-3228-4E98-9459-EC40F177B5CF}" type="pres">
      <dgm:prSet presAssocID="{3D9A9DBD-2A52-4273-8186-EF753A01648B}" presName="imgShp" presStyleLbl="fgImgPlace1" presStyleIdx="1" presStyleCnt="3"/>
      <dgm:spPr>
        <a:solidFill>
          <a:srgbClr val="99CCFF"/>
        </a:solidFill>
      </dgm:spPr>
    </dgm:pt>
    <dgm:pt modelId="{896872C2-15AE-44BD-8D13-C617EE9488AF}" type="pres">
      <dgm:prSet presAssocID="{3D9A9DBD-2A52-4273-8186-EF753A01648B}" presName="txShp" presStyleLbl="node1" presStyleIdx="1" presStyleCnt="3" custScaleX="115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68850-DB5B-4CDE-8FC9-255C4C99844C}" type="pres">
      <dgm:prSet presAssocID="{AC835E08-FC7D-488B-BB63-71ABA125D80C}" presName="spacing" presStyleCnt="0"/>
      <dgm:spPr/>
    </dgm:pt>
    <dgm:pt modelId="{0AAB043D-0C85-41CE-8637-5168387A1839}" type="pres">
      <dgm:prSet presAssocID="{2AB0AC93-7764-428B-9DF4-24B2EECFF1B9}" presName="composite" presStyleCnt="0"/>
      <dgm:spPr/>
    </dgm:pt>
    <dgm:pt modelId="{BF47142F-4FC8-4806-8B4E-87A991BDEACA}" type="pres">
      <dgm:prSet presAssocID="{2AB0AC93-7764-428B-9DF4-24B2EECFF1B9}" presName="imgShp" presStyleLbl="fgImgPlace1" presStyleIdx="2" presStyleCnt="3"/>
      <dgm:spPr>
        <a:solidFill>
          <a:srgbClr val="99CCFF"/>
        </a:solidFill>
      </dgm:spPr>
    </dgm:pt>
    <dgm:pt modelId="{C9358F0F-EA66-4022-950D-4A6FD538E709}" type="pres">
      <dgm:prSet presAssocID="{2AB0AC93-7764-428B-9DF4-24B2EECFF1B9}" presName="txShp" presStyleLbl="node1" presStyleIdx="2" presStyleCnt="3" custScaleX="109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D2C820-0D0C-450C-81D9-16FA8A2FAC6D}" srcId="{C322A867-6B35-46C2-8813-DF3009436016}" destId="{2AB0AC93-7764-428B-9DF4-24B2EECFF1B9}" srcOrd="2" destOrd="0" parTransId="{EFDD7A50-D3D1-4778-A44E-42A1918AB5AC}" sibTransId="{F23897C7-7AB4-4E6D-87DB-5D38D3A17919}"/>
    <dgm:cxn modelId="{0857BFB6-B8D9-4FE8-BAA3-BDAB67D1A54F}" type="presOf" srcId="{3D9A9DBD-2A52-4273-8186-EF753A01648B}" destId="{896872C2-15AE-44BD-8D13-C617EE9488AF}" srcOrd="0" destOrd="0" presId="urn:microsoft.com/office/officeart/2005/8/layout/vList3"/>
    <dgm:cxn modelId="{2349FA49-2F5F-4B29-891F-B9E8318F2AAD}" type="presOf" srcId="{C322A867-6B35-46C2-8813-DF3009436016}" destId="{81A4A46F-C445-454C-9ED9-66C46660AFEC}" srcOrd="0" destOrd="0" presId="urn:microsoft.com/office/officeart/2005/8/layout/vList3"/>
    <dgm:cxn modelId="{5F51B0F2-6FA0-4EC4-A064-4EA53A2641A4}" type="presOf" srcId="{56EB92D1-0347-4B87-AE21-123CEA3414C0}" destId="{D1973880-CD62-4426-8E72-37A7A99E448B}" srcOrd="0" destOrd="0" presId="urn:microsoft.com/office/officeart/2005/8/layout/vList3"/>
    <dgm:cxn modelId="{3E461D59-A1DB-4BD0-A8A2-92BA4E909F34}" srcId="{C322A867-6B35-46C2-8813-DF3009436016}" destId="{56EB92D1-0347-4B87-AE21-123CEA3414C0}" srcOrd="0" destOrd="0" parTransId="{A24EA0C5-2D85-4591-BA43-C3518A233CCC}" sibTransId="{B478A819-7B89-49D5-8A9C-F8F4BF17B69C}"/>
    <dgm:cxn modelId="{6359E2A8-FC2E-48EF-B68D-D8DCAC31C993}" type="presOf" srcId="{2AB0AC93-7764-428B-9DF4-24B2EECFF1B9}" destId="{C9358F0F-EA66-4022-950D-4A6FD538E709}" srcOrd="0" destOrd="0" presId="urn:microsoft.com/office/officeart/2005/8/layout/vList3"/>
    <dgm:cxn modelId="{E825995F-98D4-461A-AA06-59C9BC97139F}" srcId="{C322A867-6B35-46C2-8813-DF3009436016}" destId="{3D9A9DBD-2A52-4273-8186-EF753A01648B}" srcOrd="1" destOrd="0" parTransId="{03BA263C-6846-43C4-847F-2DBE4FD7BBF9}" sibTransId="{AC835E08-FC7D-488B-BB63-71ABA125D80C}"/>
    <dgm:cxn modelId="{D731BA6C-E04C-45EE-9730-3F05E67DDDD4}" type="presParOf" srcId="{81A4A46F-C445-454C-9ED9-66C46660AFEC}" destId="{084A060F-B1E0-4474-BD3D-A23B42D3C1C0}" srcOrd="0" destOrd="0" presId="urn:microsoft.com/office/officeart/2005/8/layout/vList3"/>
    <dgm:cxn modelId="{690F5A35-A64D-47F1-A1FE-4C24214689A6}" type="presParOf" srcId="{084A060F-B1E0-4474-BD3D-A23B42D3C1C0}" destId="{F87CAB2E-59CB-4506-8644-079A491A69FA}" srcOrd="0" destOrd="0" presId="urn:microsoft.com/office/officeart/2005/8/layout/vList3"/>
    <dgm:cxn modelId="{7598C42A-5952-4E72-84EF-5E2A7A03C957}" type="presParOf" srcId="{084A060F-B1E0-4474-BD3D-A23B42D3C1C0}" destId="{D1973880-CD62-4426-8E72-37A7A99E448B}" srcOrd="1" destOrd="0" presId="urn:microsoft.com/office/officeart/2005/8/layout/vList3"/>
    <dgm:cxn modelId="{1025411E-7403-4C7E-AE22-711C1764D4DA}" type="presParOf" srcId="{81A4A46F-C445-454C-9ED9-66C46660AFEC}" destId="{14726FCA-F99C-4E0C-A0FA-72155B601CFD}" srcOrd="1" destOrd="0" presId="urn:microsoft.com/office/officeart/2005/8/layout/vList3"/>
    <dgm:cxn modelId="{2D16D6D4-93BF-4495-B87B-D8104BB33D89}" type="presParOf" srcId="{81A4A46F-C445-454C-9ED9-66C46660AFEC}" destId="{496C2BE6-3C77-460B-8F2A-BD7487FD3349}" srcOrd="2" destOrd="0" presId="urn:microsoft.com/office/officeart/2005/8/layout/vList3"/>
    <dgm:cxn modelId="{40A820C8-A1ED-40BD-A2C1-7CF20A17F0F9}" type="presParOf" srcId="{496C2BE6-3C77-460B-8F2A-BD7487FD3349}" destId="{088CF121-3228-4E98-9459-EC40F177B5CF}" srcOrd="0" destOrd="0" presId="urn:microsoft.com/office/officeart/2005/8/layout/vList3"/>
    <dgm:cxn modelId="{E53FD52F-0A76-4005-B997-4C169403F693}" type="presParOf" srcId="{496C2BE6-3C77-460B-8F2A-BD7487FD3349}" destId="{896872C2-15AE-44BD-8D13-C617EE9488AF}" srcOrd="1" destOrd="0" presId="urn:microsoft.com/office/officeart/2005/8/layout/vList3"/>
    <dgm:cxn modelId="{0639A4C0-D60B-4036-97DC-6A4CA770868C}" type="presParOf" srcId="{81A4A46F-C445-454C-9ED9-66C46660AFEC}" destId="{15368850-DB5B-4CDE-8FC9-255C4C99844C}" srcOrd="3" destOrd="0" presId="urn:microsoft.com/office/officeart/2005/8/layout/vList3"/>
    <dgm:cxn modelId="{F0E41A74-3FB6-4F34-8AB8-7706EC32EA3A}" type="presParOf" srcId="{81A4A46F-C445-454C-9ED9-66C46660AFEC}" destId="{0AAB043D-0C85-41CE-8637-5168387A1839}" srcOrd="4" destOrd="0" presId="urn:microsoft.com/office/officeart/2005/8/layout/vList3"/>
    <dgm:cxn modelId="{2C0829C0-6133-4738-8ED4-AA794866DE38}" type="presParOf" srcId="{0AAB043D-0C85-41CE-8637-5168387A1839}" destId="{BF47142F-4FC8-4806-8B4E-87A991BDEACA}" srcOrd="0" destOrd="0" presId="urn:microsoft.com/office/officeart/2005/8/layout/vList3"/>
    <dgm:cxn modelId="{ECCADE4A-431F-456C-A6D7-28F0B684DB26}" type="presParOf" srcId="{0AAB043D-0C85-41CE-8637-5168387A1839}" destId="{C9358F0F-EA66-4022-950D-4A6FD538E7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973880-CD62-4426-8E72-37A7A99E448B}">
      <dsp:nvSpPr>
        <dsp:cNvPr id="0" name=""/>
        <dsp:cNvSpPr/>
      </dsp:nvSpPr>
      <dsp:spPr>
        <a:xfrm rot="10800000">
          <a:off x="703571" y="2697"/>
          <a:ext cx="3753485" cy="874997"/>
        </a:xfrm>
        <a:prstGeom prst="homePlate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850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Complete plumbing repairs and services to residential and commercial customers</a:t>
          </a:r>
          <a:endParaRPr lang="en-US" sz="1700" kern="1200" dirty="0"/>
        </a:p>
      </dsp:txBody>
      <dsp:txXfrm rot="10800000">
        <a:off x="703571" y="2697"/>
        <a:ext cx="3753485" cy="874997"/>
      </dsp:txXfrm>
    </dsp:sp>
    <dsp:sp modelId="{F87CAB2E-59CB-4506-8644-079A491A69FA}">
      <dsp:nvSpPr>
        <dsp:cNvPr id="0" name=""/>
        <dsp:cNvSpPr/>
      </dsp:nvSpPr>
      <dsp:spPr>
        <a:xfrm>
          <a:off x="495942" y="2697"/>
          <a:ext cx="874997" cy="874997"/>
        </a:xfrm>
        <a:prstGeom prst="ellipse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872C2-15AE-44BD-8D13-C617EE9488AF}">
      <dsp:nvSpPr>
        <dsp:cNvPr id="0" name=""/>
        <dsp:cNvSpPr/>
      </dsp:nvSpPr>
      <dsp:spPr>
        <a:xfrm rot="10800000">
          <a:off x="673532" y="1138888"/>
          <a:ext cx="3793537" cy="874997"/>
        </a:xfrm>
        <a:prstGeom prst="homePlate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850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Courteous, efficient, and reliable service at very reasonable rates</a:t>
          </a:r>
          <a:endParaRPr lang="en-US" sz="1700" kern="1200" dirty="0"/>
        </a:p>
      </dsp:txBody>
      <dsp:txXfrm rot="10800000">
        <a:off x="673532" y="1138888"/>
        <a:ext cx="3793537" cy="874997"/>
      </dsp:txXfrm>
    </dsp:sp>
    <dsp:sp modelId="{088CF121-3228-4E98-9459-EC40F177B5CF}">
      <dsp:nvSpPr>
        <dsp:cNvPr id="0" name=""/>
        <dsp:cNvSpPr/>
      </dsp:nvSpPr>
      <dsp:spPr>
        <a:xfrm>
          <a:off x="485929" y="1138888"/>
          <a:ext cx="874997" cy="874997"/>
        </a:xfrm>
        <a:prstGeom prst="ellipse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58F0F-EA66-4022-950D-4A6FD538E709}">
      <dsp:nvSpPr>
        <dsp:cNvPr id="0" name=""/>
        <dsp:cNvSpPr/>
      </dsp:nvSpPr>
      <dsp:spPr>
        <a:xfrm rot="10800000">
          <a:off x="817847" y="2275079"/>
          <a:ext cx="3601117" cy="874997"/>
        </a:xfrm>
        <a:prstGeom prst="homePlate">
          <a:avLst/>
        </a:prstGeom>
        <a:solidFill>
          <a:srgbClr val="33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85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Excellent plumbing service from our three generations of Master Plumbers</a:t>
          </a:r>
          <a:endParaRPr lang="en-US" sz="1600" kern="1200" dirty="0"/>
        </a:p>
      </dsp:txBody>
      <dsp:txXfrm rot="10800000">
        <a:off x="817847" y="2275079"/>
        <a:ext cx="3601117" cy="874997"/>
      </dsp:txXfrm>
    </dsp:sp>
    <dsp:sp modelId="{BF47142F-4FC8-4806-8B4E-87A991BDEACA}">
      <dsp:nvSpPr>
        <dsp:cNvPr id="0" name=""/>
        <dsp:cNvSpPr/>
      </dsp:nvSpPr>
      <dsp:spPr>
        <a:xfrm>
          <a:off x="534034" y="2275079"/>
          <a:ext cx="874997" cy="874997"/>
        </a:xfrm>
        <a:prstGeom prst="ellipse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50B0A-8988-4F63-885E-0C8462BE42B9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1BAE2-2908-4AB7-810B-DE80102CD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will be the Welcome screen.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BAE2-2908-4AB7-810B-DE80102CD8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 will</a:t>
            </a:r>
            <a:r>
              <a:rPr lang="en-US" i="1" baseline="0" dirty="0" smtClean="0"/>
              <a:t> contain Dunedin Plumbing logo, running plumber, and rushing water audio clip.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BAE2-2908-4AB7-810B-DE80102CD8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BAE2-2908-4AB7-810B-DE80102CD8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BAE2-2908-4AB7-810B-DE80102CD8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As you can see from the previous slides, we provide</a:t>
            </a:r>
            <a:r>
              <a:rPr lang="en-US" i="0" baseline="0" dirty="0" smtClean="0"/>
              <a:t> the following services…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BAE2-2908-4AB7-810B-DE80102CD86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BAE2-2908-4AB7-810B-DE80102CD86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BAE2-2908-4AB7-810B-DE80102CD86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This</a:t>
            </a:r>
            <a:r>
              <a:rPr lang="en-US" i="1" baseline="0" dirty="0" smtClean="0"/>
              <a:t> chart doesn’t really fit in with my presentation, but it’s here because it’s a requirement of the project. - cpkaye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BAE2-2908-4AB7-810B-DE80102CD86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1BAE2-2908-4AB7-810B-DE80102CD86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2133600" y="3352800"/>
            <a:ext cx="6629400" cy="2057400"/>
          </a:xfrm>
          <a:prstGeom prst="ellipse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362200" y="3657600"/>
            <a:ext cx="6384925" cy="1458913"/>
          </a:xfrm>
        </p:spPr>
        <p:txBody>
          <a:bodyPr/>
          <a:lstStyle>
            <a:lvl1pPr algn="ctr">
              <a:defRPr sz="7200" b="1">
                <a:solidFill>
                  <a:schemeClr val="bg1"/>
                </a:solidFill>
                <a:latin typeface="Trajan Pro" pitchFamily="18" charset="0"/>
                <a:ea typeface="Adobe Ming Std L" pitchFamily="18" charset="-128"/>
              </a:defRPr>
            </a:lvl1pPr>
          </a:lstStyle>
          <a:p>
            <a:r>
              <a:rPr lang="en-US" dirty="0" smtClean="0"/>
              <a:t>WELCOME</a:t>
            </a: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3663" y="1196975"/>
            <a:ext cx="1871662" cy="5329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1196975"/>
            <a:ext cx="5464175" cy="5329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Dunedin plumbing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7088" y="1773238"/>
            <a:ext cx="3667125" cy="4752975"/>
          </a:xfrm>
        </p:spPr>
        <p:txBody>
          <a:bodyPr/>
          <a:lstStyle>
            <a:lvl1pPr>
              <a:defRPr sz="2800" i="1" baseline="0"/>
            </a:lvl1pPr>
            <a:lvl2pPr>
              <a:defRPr sz="2400" i="1"/>
            </a:lvl2pPr>
            <a:lvl3pPr>
              <a:defRPr sz="2000" i="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Best place in town graphic	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6613" y="1773238"/>
            <a:ext cx="3668712" cy="4752975"/>
          </a:xfrm>
        </p:spPr>
        <p:txBody>
          <a:bodyPr/>
          <a:lstStyle>
            <a:lvl1pPr>
              <a:defRPr sz="2800" i="1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i="1" dirty="0" smtClean="0"/>
              <a:t>Running plumber graphic</a:t>
            </a:r>
            <a:endParaRPr lang="en-US" dirty="0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66712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36687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96975"/>
            <a:ext cx="77835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4882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2"/>
            <a:r>
              <a:rPr lang="ru-RU" dirty="0" smtClean="0"/>
              <a:t>Fifth level</a:t>
            </a:r>
          </a:p>
          <a:p>
            <a:pPr lvl="1"/>
            <a:r>
              <a:rPr lang="ru-RU" dirty="0" smtClean="0"/>
              <a:t>Second level</a:t>
            </a:r>
          </a:p>
          <a:p>
            <a:pPr lvl="0"/>
            <a:r>
              <a:rPr lang="ru-RU" dirty="0" smtClean="0"/>
              <a:t>Third level</a:t>
            </a:r>
          </a:p>
          <a:p>
            <a:pPr lvl="1"/>
            <a:r>
              <a:rPr lang="ru-RU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spd="slow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rajan Pro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0066CC"/>
          </a:solidFill>
          <a:latin typeface="Miriam" pitchFamily="34" charset="-79"/>
          <a:ea typeface="Adobe Heiti Std R" pitchFamily="34" charset="-128"/>
          <a:cs typeface="Miriam" pitchFamily="34" charset="-79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066CC"/>
          </a:solidFill>
          <a:latin typeface="Miriam" pitchFamily="34" charset="-79"/>
          <a:ea typeface="Adobe Heiti Std R" pitchFamily="34" charset="-128"/>
          <a:cs typeface="Miriam" pitchFamily="34" charset="-79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66CC"/>
          </a:solidFill>
          <a:latin typeface="Miriam" pitchFamily="34" charset="-79"/>
          <a:ea typeface="Adobe Heiti Std R" pitchFamily="34" charset="-128"/>
          <a:cs typeface="Miriam" pitchFamily="34" charset="-79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002%20MS%20Office\03FinalProjects\PTec-FP01\AudioCllips\dripdripdrip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L:\002%20MS%20Office\03FinalProjects\PTec-FP01\TangoTemptation.mp3" TargetMode="External"/><Relationship Id="rId1" Type="http://schemas.openxmlformats.org/officeDocument/2006/relationships/audio" Target="file:///L:\002%20MS%20Office\03FinalProjects\PTec-FP01\dripdripdrip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3" Type="http://schemas.openxmlformats.org/officeDocument/2006/relationships/image" Target="../media/image8.jpeg"/><Relationship Id="rId7" Type="http://schemas.openxmlformats.org/officeDocument/2006/relationships/image" Target="../media/image44.jpeg"/><Relationship Id="rId12" Type="http://schemas.openxmlformats.org/officeDocument/2006/relationships/image" Target="../media/image49.gif"/><Relationship Id="rId17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gif"/><Relationship Id="rId15" Type="http://schemas.openxmlformats.org/officeDocument/2006/relationships/image" Target="../media/image52.gif"/><Relationship Id="rId10" Type="http://schemas.openxmlformats.org/officeDocument/2006/relationships/image" Target="../media/image47.png"/><Relationship Id="rId19" Type="http://schemas.openxmlformats.org/officeDocument/2006/relationships/image" Target="../media/image56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unedinplumbing@ao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35375" y="5086350"/>
            <a:ext cx="5111750" cy="5032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dripdripdr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10600" y="5715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3581400" cy="3124200"/>
          </a:xfrm>
        </p:spPr>
        <p:txBody>
          <a:bodyPr anchor="t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Let us install</a:t>
            </a:r>
            <a:b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a new loo for you.</a:t>
            </a:r>
            <a:endParaRPr lang="en-US" sz="44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0" cy="1676400"/>
          </a:xfrm>
          <a:prstGeom prst="rect">
            <a:avLst/>
          </a:prstGeom>
          <a:solidFill>
            <a:srgbClr val="4AA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oilet-brandnew.jpg"/>
          <p:cNvPicPr>
            <a:picLocks noChangeAspect="1"/>
          </p:cNvPicPr>
          <p:nvPr/>
        </p:nvPicPr>
        <p:blipFill>
          <a:blip r:embed="rId2" cstate="print"/>
          <a:srcRect l="21818" r="21818"/>
          <a:stretch>
            <a:fillRect/>
          </a:stretch>
        </p:blipFill>
        <p:spPr>
          <a:xfrm>
            <a:off x="3976698" y="0"/>
            <a:ext cx="5167302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25908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Sprung a leak under </a:t>
            </a:r>
            <a:b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that slab?</a:t>
            </a:r>
            <a:endParaRPr lang="en-US" sz="44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Content Placeholder 5" descr="slableaj-bas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481"/>
          <a:stretch>
            <a:fillRect/>
          </a:stretch>
        </p:blipFill>
        <p:spPr>
          <a:xfrm>
            <a:off x="0" y="2895600"/>
            <a:ext cx="9144000" cy="4408772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2209800"/>
          </a:xfrm>
        </p:spPr>
        <p:txBody>
          <a:bodyPr anchor="t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We will make it like new!</a:t>
            </a:r>
            <a:endParaRPr lang="en-US" sz="44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Picture 4" descr="slableak-repaired.jpg"/>
          <p:cNvPicPr>
            <a:picLocks noChangeAspect="1"/>
          </p:cNvPicPr>
          <p:nvPr/>
        </p:nvPicPr>
        <p:blipFill>
          <a:blip r:embed="rId2" cstate="print"/>
          <a:srcRect t="26230"/>
          <a:stretch>
            <a:fillRect/>
          </a:stretch>
        </p:blipFill>
        <p:spPr>
          <a:xfrm>
            <a:off x="0" y="2369149"/>
            <a:ext cx="9144000" cy="448885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4419600" cy="2590800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Got some serious pipe problems?</a:t>
            </a:r>
            <a:endParaRPr lang="en-US" sz="44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7" descr="repiping-bef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371600"/>
            <a:ext cx="3571875" cy="4429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4AA9F8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piping-during.jpg"/>
          <p:cNvPicPr>
            <a:picLocks noChangeAspect="1"/>
          </p:cNvPicPr>
          <p:nvPr/>
        </p:nvPicPr>
        <p:blipFill>
          <a:blip r:embed="rId2" cstate="print"/>
          <a:srcRect l="12890" r="12890"/>
          <a:stretch>
            <a:fillRect/>
          </a:stretch>
        </p:blipFill>
        <p:spPr>
          <a:xfrm>
            <a:off x="3536898" y="1447800"/>
            <a:ext cx="5607102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0"/>
            <a:ext cx="3352800" cy="4572000"/>
          </a:xfrm>
        </p:spPr>
        <p:txBody>
          <a:bodyPr anchor="t"/>
          <a:lstStyle/>
          <a:p>
            <a:pPr algn="ctr"/>
            <a:r>
              <a:rPr lang="en-US" sz="4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Our Master Plumbers are old hands at </a:t>
            </a:r>
            <a:br>
              <a:rPr lang="en-US" sz="4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re-piping older homes.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2590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Feel like you are up the creek without a paddle?</a:t>
            </a:r>
            <a:endParaRPr lang="en-US" sz="40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Content Placeholder 5" descr="watermainbreak-before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038"/>
          <a:stretch>
            <a:fillRect/>
          </a:stretch>
        </p:blipFill>
        <p:spPr>
          <a:xfrm>
            <a:off x="0" y="2514600"/>
            <a:ext cx="9144000" cy="434340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vicePipe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4681728" cy="397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371600"/>
            <a:ext cx="4191000" cy="4419600"/>
          </a:xfrm>
        </p:spPr>
        <p:txBody>
          <a:bodyPr anchor="t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We are experts at getting main water line breaks under control!</a:t>
            </a:r>
            <a:endParaRPr lang="en-US" sz="40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371600"/>
            <a:ext cx="3429000" cy="1828800"/>
          </a:xfrm>
        </p:spPr>
        <p:txBody>
          <a:bodyPr anchor="t"/>
          <a:lstStyle/>
          <a:p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Clogged drains? </a:t>
            </a:r>
            <a:endParaRPr lang="en-US" sz="44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181600"/>
            <a:ext cx="381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Sewer</a:t>
            </a:r>
          </a:p>
          <a:p>
            <a:pPr algn="r"/>
            <a:r>
              <a:rPr lang="en-US" sz="4400" b="1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backed up?</a:t>
            </a:r>
            <a:endParaRPr lang="en-US" sz="4400" b="1" dirty="0"/>
          </a:p>
        </p:txBody>
      </p:sp>
      <p:pic>
        <p:nvPicPr>
          <p:cNvPr id="7" name="Picture 6" descr="draincleaning-before.jpg"/>
          <p:cNvPicPr>
            <a:picLocks noChangeAspect="1"/>
          </p:cNvPicPr>
          <p:nvPr/>
        </p:nvPicPr>
        <p:blipFill>
          <a:blip r:embed="rId2" cstate="print"/>
          <a:srcRect t="13216"/>
          <a:stretch>
            <a:fillRect/>
          </a:stretch>
        </p:blipFill>
        <p:spPr>
          <a:xfrm>
            <a:off x="838200" y="1524000"/>
            <a:ext cx="3383280" cy="3002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sewercleaning-bef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8862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4AA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 anchor="t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We’ll clean ‘</a:t>
            </a:r>
            <a:r>
              <a:rPr lang="en-US" sz="4400" dirty="0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em</a:t>
            </a:r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out for you!</a:t>
            </a:r>
            <a:endParaRPr lang="en-US" sz="44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Picture 4" descr="draincleaning-af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724961" cy="320161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sewercleaning-af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048000"/>
            <a:ext cx="4191000" cy="314325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524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Sewer line blocked?</a:t>
            </a:r>
            <a:endParaRPr lang="en-US" sz="44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5" descr="sewerline-plugg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133600"/>
            <a:ext cx="4933950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610600" cy="936626"/>
          </a:xfrm>
        </p:spPr>
        <p:txBody>
          <a:bodyPr/>
          <a:lstStyle/>
          <a:p>
            <a:pPr algn="ctr"/>
            <a:r>
              <a:rPr lang="en-US" sz="4800" b="1" i="0" dirty="0" smtClean="0">
                <a:solidFill>
                  <a:srgbClr val="002060"/>
                </a:solidFill>
              </a:rPr>
              <a:t>Dunedin Plumbing Inc.</a:t>
            </a:r>
            <a:endParaRPr lang="en-US" sz="4800" b="1" i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2286000"/>
            <a:ext cx="3667125" cy="424021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9" name="Picture 8" descr="BestPlace2Lea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971800"/>
            <a:ext cx="4038600" cy="2377440"/>
          </a:xfrm>
          <a:prstGeom prst="rect">
            <a:avLst/>
          </a:prstGeom>
        </p:spPr>
      </p:pic>
      <p:pic>
        <p:nvPicPr>
          <p:cNvPr id="31" name="Content Placeholder 30" descr="runningplumber.gif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709319" y="2366645"/>
            <a:ext cx="3543300" cy="3566160"/>
          </a:xfrm>
        </p:spPr>
      </p:pic>
      <p:pic>
        <p:nvPicPr>
          <p:cNvPr id="10" name="dripdripdr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53400" y="6172200"/>
            <a:ext cx="244475" cy="244475"/>
          </a:xfrm>
          <a:prstGeom prst="rect">
            <a:avLst/>
          </a:prstGeom>
        </p:spPr>
      </p:pic>
      <p:pic>
        <p:nvPicPr>
          <p:cNvPr id="11" name="TangoTemptati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153400" y="6477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9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38600"/>
            <a:ext cx="8077200" cy="2819400"/>
          </a:xfrm>
        </p:spPr>
        <p:txBody>
          <a:bodyPr anchor="t"/>
          <a:lstStyle/>
          <a:p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We will get to the </a:t>
            </a:r>
            <a:b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root of the problem </a:t>
            </a:r>
            <a:b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through use of our video camera snakes.</a:t>
            </a:r>
            <a:endParaRPr lang="en-US" sz="40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Picture 4" descr="sewerline-snakevid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sewerline-vid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4035628" cy="3022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throom-din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362200"/>
            <a:ext cx="5029200" cy="25908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Why settle </a:t>
            </a:r>
            <a:br>
              <a:rPr lang="en-US" sz="4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for this???</a:t>
            </a:r>
            <a:endParaRPr lang="en-US" sz="44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572000" cy="1676400"/>
          </a:xfrm>
          <a:prstGeom prst="rect">
            <a:avLst/>
          </a:prstGeom>
          <a:solidFill>
            <a:srgbClr val="4AA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athroom-remodel01.JPG"/>
          <p:cNvPicPr>
            <a:picLocks noChangeAspect="1"/>
          </p:cNvPicPr>
          <p:nvPr/>
        </p:nvPicPr>
        <p:blipFill>
          <a:blip r:embed="rId2" cstate="print"/>
          <a:srcRect r="4500"/>
          <a:stretch>
            <a:fillRect/>
          </a:stretch>
        </p:blipFill>
        <p:spPr>
          <a:xfrm>
            <a:off x="3411491" y="0"/>
            <a:ext cx="57325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3505200" cy="2514600"/>
          </a:xfrm>
        </p:spPr>
        <p:txBody>
          <a:bodyPr anchor="t"/>
          <a:lstStyle/>
          <a:p>
            <a:pPr algn="ctr"/>
            <a:r>
              <a:rPr lang="en-US" sz="4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If you could have </a:t>
            </a:r>
            <a:r>
              <a:rPr lang="en-US" sz="4200" u="sng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this</a:t>
            </a:r>
            <a:r>
              <a:rPr lang="en-US" sz="42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!!!</a:t>
            </a:r>
            <a:endParaRPr lang="en-US" sz="42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600200"/>
          </a:xfrm>
        </p:spPr>
        <p:txBody>
          <a:bodyPr anchor="t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We sell and service</a:t>
            </a:r>
            <a:b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Water Softeners!</a:t>
            </a:r>
            <a:endParaRPr lang="en-US" sz="40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Picture 4" descr="watersoftener-saless.jpg"/>
          <p:cNvPicPr>
            <a:picLocks noChangeAspect="1"/>
          </p:cNvPicPr>
          <p:nvPr/>
        </p:nvPicPr>
        <p:blipFill>
          <a:blip r:embed="rId2" cstate="print"/>
          <a:srcRect t="6030"/>
          <a:stretch>
            <a:fillRect/>
          </a:stretch>
        </p:blipFill>
        <p:spPr>
          <a:xfrm>
            <a:off x="1600200" y="2362200"/>
            <a:ext cx="5806440" cy="427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524000"/>
          </a:xfrm>
        </p:spPr>
        <p:txBody>
          <a:bodyPr anchor="t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That can turn hard water into something delightful!</a:t>
            </a:r>
            <a:endParaRPr lang="en-US" sz="40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" name="Picture 4" descr="watersoftener-bath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438400"/>
            <a:ext cx="5852160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throom-remodel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008120"/>
            <a:ext cx="4099560" cy="28498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4AA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 anchor="t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Come visit our </a:t>
            </a:r>
            <a:b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0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Kitchen and Bath Showroom!</a:t>
            </a:r>
            <a:endParaRPr lang="en-US" sz="40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5" descr="tiltedbath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6325" y="1219200"/>
            <a:ext cx="4257675" cy="3962400"/>
          </a:xfrm>
          <a:prstGeom prst="rect">
            <a:avLst/>
          </a:prstGeom>
        </p:spPr>
      </p:pic>
      <p:pic>
        <p:nvPicPr>
          <p:cNvPr id="13" name="Picture 12" descr="tiltedkitchen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1400"/>
            <a:ext cx="4358640" cy="3787140"/>
          </a:xfrm>
          <a:prstGeom prst="rect">
            <a:avLst/>
          </a:prstGeom>
        </p:spPr>
      </p:pic>
      <p:pic>
        <p:nvPicPr>
          <p:cNvPr id="11" name="Picture 10" descr="kitchenshowroom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295400"/>
            <a:ext cx="3901440" cy="292608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 Rounded MT Bold" pitchFamily="34" charset="0"/>
              </a:rPr>
              <a:t>Call us for a free estimate on your kitchen or bath remodel!!!</a:t>
            </a:r>
            <a:endParaRPr lang="en-US" sz="40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5" name="Picture 4" descr="PhoneNb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200400"/>
            <a:ext cx="3950208" cy="3157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ucet-runningtap.jpg"/>
          <p:cNvPicPr>
            <a:picLocks noChangeAspect="1"/>
          </p:cNvPicPr>
          <p:nvPr/>
        </p:nvPicPr>
        <p:blipFill>
          <a:blip r:embed="rId3" cstate="print"/>
          <a:srcRect l="43125" r="14375"/>
          <a:stretch>
            <a:fillRect/>
          </a:stretch>
        </p:blipFill>
        <p:spPr>
          <a:xfrm>
            <a:off x="0" y="1085353"/>
            <a:ext cx="3244132" cy="577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066800"/>
            <a:ext cx="5410200" cy="508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</a:rPr>
              <a:t>OUR SERVICES</a:t>
            </a:r>
            <a:endParaRPr lang="en-US" b="1" dirty="0">
              <a:solidFill>
                <a:srgbClr val="00206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52600"/>
            <a:ext cx="2590799" cy="1904999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REPAIR</a:t>
            </a:r>
            <a:r>
              <a:rPr lang="en-US" sz="2400" b="1" dirty="0" smtClean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: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Faucets &amp; toilets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Water Heaters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iriam" pitchFamily="34" charset="-79"/>
                <a:cs typeface="Miriam" pitchFamily="34" charset="-79"/>
              </a:rPr>
              <a:t>Slab Leaks</a:t>
            </a:r>
            <a:endParaRPr lang="en-US" sz="2400" b="1" dirty="0">
              <a:solidFill>
                <a:srgbClr val="002060"/>
              </a:solidFill>
              <a:latin typeface="Miriam" pitchFamily="34" charset="-79"/>
              <a:cs typeface="Miriam" pitchFamily="34" charset="-79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14800" y="39624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REPLACE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Miriam" pitchFamily="34" charset="-79"/>
                <a:ea typeface="Adobe Heiti Std R" pitchFamily="34" charset="-128"/>
                <a:cs typeface="Miriam" pitchFamily="34" charset="-79"/>
              </a:rPr>
              <a:t>Faucets &amp; toilets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Water Heaters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Miriam" pitchFamily="34" charset="-79"/>
                <a:ea typeface="Adobe Heiti Std R" pitchFamily="34" charset="-128"/>
                <a:cs typeface="Miriam" pitchFamily="34" charset="-79"/>
              </a:rPr>
              <a:t>Main Water Line Service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Sewer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 Lines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400" kern="0" baseline="0" dirty="0" smtClean="0">
              <a:solidFill>
                <a:schemeClr val="bg1"/>
              </a:solidFill>
              <a:latin typeface="Miriam" pitchFamily="34" charset="-79"/>
              <a:ea typeface="Adobe Heiti Std R" pitchFamily="34" charset="-128"/>
              <a:cs typeface="Miriam" pitchFamily="34" charset="-79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57600" y="1524000"/>
            <a:ext cx="5105400" cy="0"/>
          </a:xfrm>
          <a:prstGeom prst="line">
            <a:avLst/>
          </a:prstGeom>
          <a:ln w="19050" cmpd="dbl">
            <a:solidFill>
              <a:srgbClr val="0066CC"/>
            </a:solidFill>
            <a:bevel/>
          </a:ln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ucet-runningtap.jpg"/>
          <p:cNvPicPr>
            <a:picLocks noChangeAspect="1"/>
          </p:cNvPicPr>
          <p:nvPr/>
        </p:nvPicPr>
        <p:blipFill>
          <a:blip r:embed="rId3" cstate="print"/>
          <a:srcRect l="43125" r="14375"/>
          <a:stretch>
            <a:fillRect/>
          </a:stretch>
        </p:blipFill>
        <p:spPr>
          <a:xfrm>
            <a:off x="0" y="1085353"/>
            <a:ext cx="3244132" cy="577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066800"/>
            <a:ext cx="5410200" cy="508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</a:rPr>
              <a:t>OUR SERVICES</a:t>
            </a:r>
            <a:endParaRPr lang="en-US" b="1" dirty="0">
              <a:solidFill>
                <a:srgbClr val="00206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657600" y="1676400"/>
            <a:ext cx="47243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u="sng" kern="0" dirty="0" smtClean="0">
                <a:solidFill>
                  <a:srgbClr val="002060"/>
                </a:solidFill>
                <a:latin typeface="Miriam" pitchFamily="34" charset="-79"/>
                <a:ea typeface="Adobe Heiti Std R" pitchFamily="34" charset="-128"/>
                <a:cs typeface="Miriam" pitchFamily="34" charset="-79"/>
              </a:rPr>
              <a:t>OTHER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Miriam" pitchFamily="34" charset="-79"/>
                <a:ea typeface="Adobe Heiti Std R" pitchFamily="34" charset="-128"/>
                <a:cs typeface="Miriam" pitchFamily="34" charset="-79"/>
              </a:rPr>
              <a:t>Re-pipe your House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Clean your Drains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Miriam" pitchFamily="34" charset="-79"/>
                <a:ea typeface="Adobe Heiti Std R" pitchFamily="34" charset="-128"/>
                <a:cs typeface="Miriam" pitchFamily="34" charset="-79"/>
              </a:rPr>
              <a:t>Clean your Sewer Lines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Snake cameras through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 your Sewer Lines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400" kern="0" baseline="0" dirty="0" smtClean="0">
              <a:solidFill>
                <a:schemeClr val="bg1"/>
              </a:solidFill>
              <a:latin typeface="Miriam" pitchFamily="34" charset="-79"/>
              <a:ea typeface="Adobe Heiti Std R" pitchFamily="34" charset="-128"/>
              <a:cs typeface="Miriam" pitchFamily="34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57600" y="4572000"/>
            <a:ext cx="487679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MISCELLANEOUS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Miriam" pitchFamily="34" charset="-79"/>
                <a:ea typeface="Adobe Heiti Std R" pitchFamily="34" charset="-128"/>
                <a:cs typeface="Miriam" pitchFamily="34" charset="-79"/>
              </a:rPr>
              <a:t>Water Softener Sales &amp; Service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riam" pitchFamily="34" charset="-79"/>
                <a:ea typeface="Adobe Heiti Std R" pitchFamily="34" charset="-128"/>
                <a:cs typeface="Miriam" pitchFamily="34" charset="-79"/>
              </a:rPr>
              <a:t>Kitchen &amp; Bathroom Showroom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400" kern="0" baseline="0" dirty="0" smtClean="0">
              <a:solidFill>
                <a:schemeClr val="bg1"/>
              </a:solidFill>
              <a:latin typeface="Miriam" pitchFamily="34" charset="-79"/>
              <a:ea typeface="Adobe Heiti Std R" pitchFamily="34" charset="-128"/>
              <a:cs typeface="Miriam" pitchFamily="34" charset="-79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57600" y="1524000"/>
            <a:ext cx="5105400" cy="0"/>
          </a:xfrm>
          <a:prstGeom prst="line">
            <a:avLst/>
          </a:prstGeom>
          <a:ln w="19050" cmpd="dbl">
            <a:solidFill>
              <a:srgbClr val="0066CC"/>
            </a:solidFill>
            <a:bevel/>
          </a:ln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ucet-runningtap.jpg"/>
          <p:cNvPicPr>
            <a:picLocks noChangeAspect="1"/>
          </p:cNvPicPr>
          <p:nvPr/>
        </p:nvPicPr>
        <p:blipFill>
          <a:blip r:embed="rId3" cstate="print"/>
          <a:srcRect l="43125" r="14375"/>
          <a:stretch>
            <a:fillRect/>
          </a:stretch>
        </p:blipFill>
        <p:spPr>
          <a:xfrm>
            <a:off x="0" y="1085353"/>
            <a:ext cx="3244132" cy="577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066800"/>
            <a:ext cx="5410200" cy="508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</a:rPr>
              <a:t>PRODUCT LINE</a:t>
            </a:r>
            <a:endParaRPr lang="en-US" sz="4000" b="1" dirty="0">
              <a:solidFill>
                <a:srgbClr val="00206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57600" y="1524000"/>
            <a:ext cx="5105400" cy="0"/>
          </a:xfrm>
          <a:prstGeom prst="line">
            <a:avLst/>
          </a:prstGeom>
          <a:ln w="19050" cmpd="dbl">
            <a:solidFill>
              <a:srgbClr val="0066CC"/>
            </a:solidFill>
            <a:bevel/>
          </a:ln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==AmerStd==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1" y="1676401"/>
            <a:ext cx="1670209" cy="310039"/>
          </a:xfrm>
          <a:prstGeom prst="rect">
            <a:avLst/>
          </a:prstGeom>
        </p:spPr>
      </p:pic>
      <p:pic>
        <p:nvPicPr>
          <p:cNvPr id="17" name="Picture 16" descr="Brizo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2133600"/>
            <a:ext cx="1333500" cy="266700"/>
          </a:xfrm>
          <a:prstGeom prst="rect">
            <a:avLst/>
          </a:prstGeom>
        </p:spPr>
      </p:pic>
      <p:pic>
        <p:nvPicPr>
          <p:cNvPr id="1026" name="Picture 2" descr="F:\002 MS Office\03FinalProjects\PTec-FP01\LOGOS\Danze Logo in Blac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250" b="21250"/>
          <a:stretch>
            <a:fillRect/>
          </a:stretch>
        </p:blipFill>
        <p:spPr bwMode="auto">
          <a:xfrm>
            <a:off x="3429000" y="2514600"/>
            <a:ext cx="1207008" cy="502920"/>
          </a:xfrm>
          <a:prstGeom prst="rect">
            <a:avLst/>
          </a:prstGeom>
          <a:noFill/>
        </p:spPr>
      </p:pic>
      <p:pic>
        <p:nvPicPr>
          <p:cNvPr id="1027" name="Picture 3" descr="F:\002 MS Office\03FinalProjects\PTec-FP01\LOGOS\Elkay_logo_trunc.jpg"/>
          <p:cNvPicPr>
            <a:picLocks noChangeAspect="1" noChangeArrowheads="1"/>
          </p:cNvPicPr>
          <p:nvPr/>
        </p:nvPicPr>
        <p:blipFill>
          <a:blip r:embed="rId7" cstate="print"/>
          <a:srcRect t="30275"/>
          <a:stretch>
            <a:fillRect/>
          </a:stretch>
        </p:blipFill>
        <p:spPr bwMode="auto">
          <a:xfrm>
            <a:off x="3429000" y="3581400"/>
            <a:ext cx="1382573" cy="694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F:\002 MS Office\03FinalProjects\PTec-FP01\LOGOS\Frank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495800"/>
            <a:ext cx="1057275" cy="327755"/>
          </a:xfrm>
          <a:prstGeom prst="rect">
            <a:avLst/>
          </a:prstGeom>
          <a:noFill/>
        </p:spPr>
      </p:pic>
      <p:pic>
        <p:nvPicPr>
          <p:cNvPr id="1029" name="Picture 5" descr="F:\002 MS Office\03FinalProjects\PTec-FP01\LOGOS\gerber-profexp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EE5F7"/>
              </a:clrFrom>
              <a:clrTo>
                <a:srgbClr val="CEE5F7">
                  <a:alpha val="0"/>
                </a:srgbClr>
              </a:clrTo>
            </a:clrChange>
          </a:blip>
          <a:srcRect l="6906" r="6906"/>
          <a:stretch>
            <a:fillRect/>
          </a:stretch>
        </p:blipFill>
        <p:spPr bwMode="auto">
          <a:xfrm>
            <a:off x="5334000" y="1676400"/>
            <a:ext cx="1711661" cy="414338"/>
          </a:xfrm>
          <a:prstGeom prst="rect">
            <a:avLst/>
          </a:prstGeom>
          <a:noFill/>
        </p:spPr>
      </p:pic>
      <p:pic>
        <p:nvPicPr>
          <p:cNvPr id="1030" name="Picture 6" descr="F:\002 MS Office\03FinalProjects\PTec-FP01\LOGOS\groh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2209800"/>
            <a:ext cx="1130159" cy="711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F:\002 MS Office\03FinalProjects\PTec-FP01\LOGOS\Insinkerator.png"/>
          <p:cNvPicPr>
            <a:picLocks noChangeAspect="1" noChangeArrowheads="1"/>
          </p:cNvPicPr>
          <p:nvPr/>
        </p:nvPicPr>
        <p:blipFill>
          <a:blip r:embed="rId11" cstate="print"/>
          <a:srcRect t="16000" b="16000"/>
          <a:stretch>
            <a:fillRect/>
          </a:stretch>
        </p:blipFill>
        <p:spPr bwMode="auto">
          <a:xfrm>
            <a:off x="5715000" y="3124200"/>
            <a:ext cx="952500" cy="388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F:\002 MS Office\03FinalProjects\PTec-FP01\LOGOS\Kohle-BoldLookof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810000"/>
            <a:ext cx="1343025" cy="457200"/>
          </a:xfrm>
          <a:prstGeom prst="rect">
            <a:avLst/>
          </a:prstGeom>
          <a:noFill/>
        </p:spPr>
      </p:pic>
      <p:pic>
        <p:nvPicPr>
          <p:cNvPr id="1033" name="Picture 9" descr="F:\002 MS Office\03FinalProjects\PTec-FP01\LOGOS\rohl_logo.jpg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667000"/>
            <a:ext cx="1428750" cy="485775"/>
          </a:xfrm>
          <a:prstGeom prst="rect">
            <a:avLst/>
          </a:prstGeom>
          <a:noFill/>
        </p:spPr>
      </p:pic>
      <p:pic>
        <p:nvPicPr>
          <p:cNvPr id="1035" name="Picture 11" descr="F:\002 MS Office\03FinalProjects\PTec-FP01\LOGOS\toto_logo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419600"/>
            <a:ext cx="1338682" cy="493776"/>
          </a:xfrm>
          <a:prstGeom prst="rect">
            <a:avLst/>
          </a:prstGeom>
          <a:noFill/>
        </p:spPr>
      </p:pic>
      <p:cxnSp>
        <p:nvCxnSpPr>
          <p:cNvPr id="43" name="Straight Connector 42"/>
          <p:cNvCxnSpPr/>
          <p:nvPr/>
        </p:nvCxnSpPr>
        <p:spPr>
          <a:xfrm>
            <a:off x="3657600" y="5029200"/>
            <a:ext cx="5105400" cy="0"/>
          </a:xfrm>
          <a:prstGeom prst="line">
            <a:avLst/>
          </a:prstGeom>
          <a:ln w="19050" cmpd="dbl">
            <a:solidFill>
              <a:srgbClr val="0066CC"/>
            </a:solidFill>
            <a:bevel/>
          </a:ln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57600" y="6477000"/>
            <a:ext cx="5105400" cy="0"/>
          </a:xfrm>
          <a:prstGeom prst="line">
            <a:avLst/>
          </a:prstGeom>
          <a:ln w="19050" cmpd="dbl">
            <a:solidFill>
              <a:srgbClr val="0066CC"/>
            </a:solidFill>
            <a:bevel/>
          </a:ln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3581400" y="5029200"/>
            <a:ext cx="5334000" cy="1447800"/>
          </a:xfrm>
          <a:noFill/>
        </p:spPr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Full manufacturer warranty on ALL products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Most service work is covered by our own one-year warranty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37" name="Picture 13" descr="F:\002 MS Office\03FinalProjects\PTec-FP01\Graphics\delta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9000" y="3200400"/>
            <a:ext cx="1238250" cy="285750"/>
          </a:xfrm>
          <a:prstGeom prst="rect">
            <a:avLst/>
          </a:prstGeom>
          <a:noFill/>
        </p:spPr>
      </p:pic>
      <p:pic>
        <p:nvPicPr>
          <p:cNvPr id="1038" name="Picture 14" descr="F:\002 MS Office\03FinalProjects\PTec-FP01\Graphics\moen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86400" y="4419600"/>
            <a:ext cx="1474946" cy="461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9" name="Picture 15" descr="F:\002 MS Office\03FinalProjects\PTec-FP01\Graphics\rheem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72400" y="1600200"/>
            <a:ext cx="828675" cy="95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0" name="Picture 16" descr="F:\002 MS Office\03FinalProjects\PTec-FP01\Graphics\ruud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48600" y="3276600"/>
            <a:ext cx="698270" cy="554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41" name="Picture 17" descr="F:\002 MS Office\03FinalProjects\PTec-FP01\Graphics\sterling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0000" y="3962400"/>
            <a:ext cx="1095375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ucet-runningtap.jpg"/>
          <p:cNvPicPr>
            <a:picLocks noChangeAspect="1"/>
          </p:cNvPicPr>
          <p:nvPr/>
        </p:nvPicPr>
        <p:blipFill>
          <a:blip r:embed="rId3" cstate="print"/>
          <a:srcRect l="43125" r="14375"/>
          <a:stretch>
            <a:fillRect/>
          </a:stretch>
        </p:blipFill>
        <p:spPr>
          <a:xfrm>
            <a:off x="0" y="1085353"/>
            <a:ext cx="3244132" cy="577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066800"/>
            <a:ext cx="5410200" cy="508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</a:rPr>
              <a:t>WHO WE ARE</a:t>
            </a:r>
            <a:endParaRPr lang="en-US" b="1" dirty="0">
              <a:solidFill>
                <a:srgbClr val="00206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505200" y="3124200"/>
          <a:ext cx="4953000" cy="315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657600" y="1524000"/>
            <a:ext cx="5105400" cy="0"/>
          </a:xfrm>
          <a:prstGeom prst="line">
            <a:avLst/>
          </a:prstGeom>
          <a:ln w="19050" cmpd="dbl">
            <a:solidFill>
              <a:srgbClr val="0066CC"/>
            </a:solidFill>
            <a:bevel/>
          </a:ln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81400" y="1676400"/>
            <a:ext cx="5257800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Miriam" pitchFamily="34" charset="-79"/>
                <a:ea typeface="Adobe Fan Heiti Std B" pitchFamily="34" charset="-128"/>
                <a:cs typeface="Miriam" pitchFamily="34" charset="-79"/>
              </a:rPr>
              <a:t>We are Dunedin Plumbing, located on the Pinellas County side of the Tampa Bay area. Family-owned and operated since 1972.</a:t>
            </a:r>
          </a:p>
          <a:p>
            <a:endParaRPr lang="en-US" sz="1050" b="1" dirty="0" smtClean="0">
              <a:solidFill>
                <a:srgbClr val="002060"/>
              </a:solidFill>
              <a:latin typeface="Miriam" pitchFamily="34" charset="-79"/>
              <a:ea typeface="Adobe Fan Heiti Std B" pitchFamily="34" charset="-128"/>
              <a:cs typeface="Miriam" pitchFamily="34" charset="-79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Miriam" pitchFamily="34" charset="-79"/>
                <a:ea typeface="Adobe Fan Heiti Std B" pitchFamily="34" charset="-128"/>
                <a:cs typeface="Miriam" pitchFamily="34" charset="-79"/>
              </a:rPr>
              <a:t>We provide:</a:t>
            </a:r>
            <a:endParaRPr lang="en-US" sz="2000" b="1" dirty="0">
              <a:solidFill>
                <a:srgbClr val="002060"/>
              </a:solidFill>
              <a:latin typeface="Miriam" pitchFamily="34" charset="-79"/>
              <a:ea typeface="Adobe Fan Heiti Std B" pitchFamily="34" charset="-128"/>
              <a:cs typeface="Miriam" pitchFamily="34" charset="-79"/>
            </a:endParaRPr>
          </a:p>
        </p:txBody>
      </p:sp>
      <p:pic>
        <p:nvPicPr>
          <p:cNvPr id="2050" name="Picture 2" descr="E:\My Documents\My ClipArt\Microsoft Clip Organizer\Symbols\sp_ok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5638800"/>
            <a:ext cx="457200" cy="457200"/>
          </a:xfrm>
          <a:prstGeom prst="rect">
            <a:avLst/>
          </a:prstGeom>
          <a:noFill/>
        </p:spPr>
      </p:pic>
      <p:pic>
        <p:nvPicPr>
          <p:cNvPr id="11" name="Picture 2" descr="E:\My Documents\My ClipArt\Microsoft Clip Organizer\Symbols\sp_ok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4419600"/>
            <a:ext cx="457200" cy="457200"/>
          </a:xfrm>
          <a:prstGeom prst="rect">
            <a:avLst/>
          </a:prstGeom>
          <a:noFill/>
        </p:spPr>
      </p:pic>
      <p:pic>
        <p:nvPicPr>
          <p:cNvPr id="12" name="Picture 2" descr="E:\My Documents\My ClipArt\Microsoft Clip Organizer\Symbols\sp_ok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33528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7CAB2E-59CB-4506-8644-079A491A6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F87CAB2E-59CB-4506-8644-079A491A6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73880-CD62-4426-8E72-37A7A99E4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1973880-CD62-4426-8E72-37A7A99E4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8CF121-3228-4E98-9459-EC40F177B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088CF121-3228-4E98-9459-EC40F177B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6872C2-15AE-44BD-8D13-C617EE948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896872C2-15AE-44BD-8D13-C617EE948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47142F-4FC8-4806-8B4E-87A991BDE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BF47142F-4FC8-4806-8B4E-87A991BDE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358F0F-EA66-4022-950D-4A6FD538E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C9358F0F-EA66-4022-950D-4A6FD538E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508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</a:rPr>
              <a:t>WE DO IT FASTER!</a:t>
            </a:r>
            <a:endParaRPr lang="en-US" b="1" dirty="0">
              <a:solidFill>
                <a:srgbClr val="00206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106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905000" y="1524000"/>
            <a:ext cx="5105400" cy="0"/>
          </a:xfrm>
          <a:prstGeom prst="line">
            <a:avLst/>
          </a:prstGeom>
          <a:ln w="19050" cmpd="dbl">
            <a:solidFill>
              <a:srgbClr val="0066CC"/>
            </a:solidFill>
            <a:bevel/>
          </a:ln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ucet-runningtap.jpg"/>
          <p:cNvPicPr>
            <a:picLocks noChangeAspect="1"/>
          </p:cNvPicPr>
          <p:nvPr/>
        </p:nvPicPr>
        <p:blipFill>
          <a:blip r:embed="rId3" cstate="print"/>
          <a:srcRect l="43125" r="14375"/>
          <a:stretch>
            <a:fillRect/>
          </a:stretch>
        </p:blipFill>
        <p:spPr>
          <a:xfrm>
            <a:off x="0" y="1085353"/>
            <a:ext cx="3244132" cy="57726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05400" cy="30480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DUNEDIN PLUMBING, INC.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483 Patricia Avenue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Dunedin, FL  34698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727-734-2879</a:t>
            </a:r>
          </a:p>
          <a:p>
            <a:pPr marL="0" indent="0" algn="ctr">
              <a:buNone/>
            </a:pPr>
            <a:endParaRPr lang="en-US" sz="2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Email:     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  <a:hlinkClick r:id="rId4"/>
              </a:rPr>
              <a:t>dunedinplumbing@aol.com</a:t>
            </a:r>
            <a:endParaRPr lang="en-US" sz="2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Web:       www.dunedinplumbing.com</a:t>
            </a:r>
            <a:endParaRPr lang="en-US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57600" y="1066800"/>
            <a:ext cx="5105400" cy="0"/>
          </a:xfrm>
          <a:prstGeom prst="line">
            <a:avLst/>
          </a:prstGeom>
          <a:ln w="19050" cmpd="dbl">
            <a:solidFill>
              <a:srgbClr val="0066CC"/>
            </a:solidFill>
            <a:bevel/>
          </a:ln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57600" y="4953000"/>
            <a:ext cx="5105400" cy="0"/>
          </a:xfrm>
          <a:prstGeom prst="line">
            <a:avLst/>
          </a:prstGeom>
          <a:ln w="19050" cmpd="dbl">
            <a:solidFill>
              <a:srgbClr val="0066CC"/>
            </a:solidFill>
            <a:bevel/>
          </a:ln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733800" y="5105400"/>
            <a:ext cx="510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Adobe Heiti Std R" pitchFamily="34" charset="-128"/>
                <a:cs typeface="Miriam" pitchFamily="34" charset="-79"/>
              </a:rPr>
              <a:t>24/7 EMERGENCY INFORMATION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Arial Rounded MT Bold" pitchFamily="34" charset="0"/>
                <a:ea typeface="Adobe Heiti Std R" pitchFamily="34" charset="-128"/>
                <a:cs typeface="Miriam" pitchFamily="34" charset="-79"/>
              </a:rPr>
              <a:t>727-734-2879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itchFamily="34" charset="0"/>
              <a:ea typeface="Adobe Heiti Std R" pitchFamily="34" charset="-128"/>
              <a:cs typeface="Miriam" pitchFamily="34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kern="0" dirty="0" smtClean="0">
              <a:solidFill>
                <a:srgbClr val="002060"/>
              </a:solidFill>
              <a:latin typeface="Arial Rounded MT Bold" pitchFamily="34" charset="0"/>
              <a:ea typeface="Adobe Heiti Std R" pitchFamily="34" charset="-128"/>
              <a:cs typeface="Miriam" pitchFamily="34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itchFamily="34" charset="0"/>
              <a:ea typeface="Adobe Heiti Std R" pitchFamily="34" charset="-128"/>
              <a:cs typeface="Miriam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038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License #: CFC1426256</a:t>
            </a:r>
            <a:endParaRPr lang="en-US" sz="2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ucet-runningtap.jpg"/>
          <p:cNvPicPr>
            <a:picLocks noChangeAspect="1"/>
          </p:cNvPicPr>
          <p:nvPr/>
        </p:nvPicPr>
        <p:blipFill>
          <a:blip r:embed="rId3" cstate="print"/>
          <a:srcRect l="43125" r="14375"/>
          <a:stretch>
            <a:fillRect/>
          </a:stretch>
        </p:blipFill>
        <p:spPr>
          <a:xfrm>
            <a:off x="0" y="1085353"/>
            <a:ext cx="3244132" cy="577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066800"/>
            <a:ext cx="5867400" cy="508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dobe Heiti Std R" pitchFamily="34" charset="-128"/>
                <a:ea typeface="Adobe Heiti Std R" pitchFamily="34" charset="-128"/>
              </a:rPr>
              <a:t>OUR SERVICE AREA</a:t>
            </a:r>
            <a:endParaRPr lang="en-US" sz="4000" b="1" dirty="0">
              <a:solidFill>
                <a:srgbClr val="00206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0" y="1447800"/>
            <a:ext cx="5410200" cy="76200"/>
          </a:xfrm>
          <a:prstGeom prst="line">
            <a:avLst/>
          </a:prstGeom>
          <a:ln w="19050" cmpd="dbl">
            <a:solidFill>
              <a:srgbClr val="0066CC"/>
            </a:solidFill>
            <a:bevel/>
          </a:ln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:\002 MS Office\03FinalProjects\PTec-FP01\Graphics\PinellasCounty\pinellascty-log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600200"/>
            <a:ext cx="1435894" cy="914400"/>
          </a:xfrm>
          <a:prstGeom prst="rect">
            <a:avLst/>
          </a:prstGeom>
          <a:noFill/>
        </p:spPr>
      </p:pic>
      <p:pic>
        <p:nvPicPr>
          <p:cNvPr id="3075" name="Picture 3" descr="F:\002 MS Office\03FinalProjects\PTec-FP01\Graphics\PinellasCounty\pinellasty-map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676400"/>
            <a:ext cx="4200525" cy="5033963"/>
          </a:xfrm>
          <a:prstGeom prst="rect">
            <a:avLst/>
          </a:prstGeom>
          <a:noFill/>
        </p:spPr>
      </p:pic>
      <p:pic>
        <p:nvPicPr>
          <p:cNvPr id="3076" name="Picture 4" descr="E:\My Documents\My ClipArt\Microsoft Clip Organizer\Hearts\Red4 (Custom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895600"/>
            <a:ext cx="243861" cy="243861"/>
          </a:xfrm>
          <a:prstGeom prst="rect">
            <a:avLst/>
          </a:prstGeom>
          <a:noFill/>
        </p:spPr>
      </p:pic>
      <p:pic>
        <p:nvPicPr>
          <p:cNvPr id="10" name="Picture 4" descr="E:\My Documents\My ClipArt\Microsoft Clip Organizer\Hearts\Red4 (Custom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819400"/>
            <a:ext cx="243861" cy="243861"/>
          </a:xfrm>
          <a:prstGeom prst="rect">
            <a:avLst/>
          </a:prstGeom>
          <a:noFill/>
        </p:spPr>
      </p:pic>
      <p:pic>
        <p:nvPicPr>
          <p:cNvPr id="11" name="Picture 4" descr="E:\My Documents\My ClipArt\Microsoft Clip Organizer\Hearts\Red4 (Custom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429000"/>
            <a:ext cx="243861" cy="243861"/>
          </a:xfrm>
          <a:prstGeom prst="rect">
            <a:avLst/>
          </a:prstGeom>
          <a:noFill/>
        </p:spPr>
      </p:pic>
      <p:pic>
        <p:nvPicPr>
          <p:cNvPr id="12" name="Picture 4" descr="E:\My Documents\My ClipArt\Microsoft Clip Organizer\Hearts\Red4 (Custom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352800"/>
            <a:ext cx="243861" cy="243861"/>
          </a:xfrm>
          <a:prstGeom prst="rect">
            <a:avLst/>
          </a:prstGeom>
          <a:noFill/>
        </p:spPr>
      </p:pic>
      <p:pic>
        <p:nvPicPr>
          <p:cNvPr id="13" name="Picture 4" descr="E:\My Documents\My ClipArt\Microsoft Clip Organizer\Hearts\Red4 (Custom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362200"/>
            <a:ext cx="243861" cy="243861"/>
          </a:xfrm>
          <a:prstGeom prst="rect">
            <a:avLst/>
          </a:prstGeom>
          <a:noFill/>
        </p:spPr>
      </p:pic>
      <p:pic>
        <p:nvPicPr>
          <p:cNvPr id="14" name="Picture 4" descr="E:\My Documents\My ClipArt\Microsoft Clip Organizer\Hearts\Red4 (Custom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905000"/>
            <a:ext cx="243861" cy="243861"/>
          </a:xfrm>
          <a:prstGeom prst="rect">
            <a:avLst/>
          </a:prstGeom>
          <a:noFill/>
        </p:spPr>
      </p:pic>
      <p:pic>
        <p:nvPicPr>
          <p:cNvPr id="15" name="Picture 4" descr="E:\My Documents\My ClipArt\Microsoft Clip Organizer\Hearts\Red4 (Custom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733800"/>
            <a:ext cx="243861" cy="2438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terheater-o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4800600" cy="2590800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Need to replace that old, leaky water heater?</a:t>
            </a:r>
            <a:endParaRPr lang="en-US" sz="44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4191000" cy="2514600"/>
          </a:xfrm>
        </p:spPr>
        <p:txBody>
          <a:bodyPr anchor="t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Let us replace </a:t>
            </a:r>
            <a:b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it for you.</a:t>
            </a:r>
            <a:endParaRPr lang="en-US" sz="44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7" descr="waterheater-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"/>
            <a:ext cx="5140960" cy="68503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4572000" cy="1676400"/>
          </a:xfrm>
          <a:prstGeom prst="rect">
            <a:avLst/>
          </a:prstGeom>
          <a:solidFill>
            <a:srgbClr val="4AA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ink-outdatedkitch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4800600" cy="3352800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Is it time to replace that old, outdated sink and faucet?</a:t>
            </a:r>
            <a:endParaRPr lang="en-US" sz="44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752600"/>
            <a:ext cx="4191000" cy="2514600"/>
          </a:xfrm>
        </p:spPr>
        <p:txBody>
          <a:bodyPr anchor="t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Let us do</a:t>
            </a:r>
            <a:b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it for you.</a:t>
            </a:r>
            <a:endParaRPr lang="en-US" sz="44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0"/>
            <a:ext cx="4572000" cy="1676400"/>
          </a:xfrm>
          <a:prstGeom prst="rect">
            <a:avLst/>
          </a:prstGeom>
          <a:solidFill>
            <a:srgbClr val="4AA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yfaucet.jpg"/>
          <p:cNvPicPr>
            <a:picLocks noChangeAspect="1"/>
          </p:cNvPicPr>
          <p:nvPr/>
        </p:nvPicPr>
        <p:blipFill>
          <a:blip r:embed="rId2" cstate="print"/>
          <a:srcRect r="6655"/>
          <a:stretch>
            <a:fillRect/>
          </a:stretch>
        </p:blipFill>
        <p:spPr>
          <a:xfrm>
            <a:off x="0" y="0"/>
            <a:ext cx="4801219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oilet-rus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098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286000"/>
            <a:ext cx="5105400" cy="2590800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Tired of looking at that ugly, old toilet bowl?</a:t>
            </a:r>
            <a:endParaRPr lang="en-US" sz="4400" dirty="0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1781</TotalTime>
  <Words>366</Words>
  <Application>Microsoft Office PowerPoint</Application>
  <PresentationFormat>On-screen Show (4:3)</PresentationFormat>
  <Paragraphs>87</Paragraphs>
  <Slides>31</Slides>
  <Notes>9</Notes>
  <HiddenSlides>1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template</vt:lpstr>
      <vt:lpstr>WELCOME</vt:lpstr>
      <vt:lpstr>Dunedin Plumbing Inc.</vt:lpstr>
      <vt:lpstr>WHO WE ARE</vt:lpstr>
      <vt:lpstr>OUR SERVICE AREA</vt:lpstr>
      <vt:lpstr>Need to replace that old, leaky water heater?</vt:lpstr>
      <vt:lpstr> Let us replace  it for you.</vt:lpstr>
      <vt:lpstr>Is it time to replace that old, outdated sink and faucet?</vt:lpstr>
      <vt:lpstr> Let us do it for you.</vt:lpstr>
      <vt:lpstr>Tired of looking at that ugly, old toilet bowl?</vt:lpstr>
      <vt:lpstr>Let us install a new loo for you.</vt:lpstr>
      <vt:lpstr>Sprung a leak under  that slab?</vt:lpstr>
      <vt:lpstr> We will make it like new!</vt:lpstr>
      <vt:lpstr>Got some serious pipe problems?</vt:lpstr>
      <vt:lpstr>Our Master Plumbers are old hands at  re-piping older homes.</vt:lpstr>
      <vt:lpstr>Feel like you are up the creek without a paddle?</vt:lpstr>
      <vt:lpstr> We are experts at getting main water line breaks under control!</vt:lpstr>
      <vt:lpstr>Clogged drains? </vt:lpstr>
      <vt:lpstr> We’ll clean ‘em out for you!</vt:lpstr>
      <vt:lpstr>Sewer line blocked?</vt:lpstr>
      <vt:lpstr>We will get to the  root of the problem  through use of our video camera snakes.</vt:lpstr>
      <vt:lpstr>Why settle  for this???</vt:lpstr>
      <vt:lpstr>If you could have this!!!</vt:lpstr>
      <vt:lpstr>We sell and service Water Softeners!</vt:lpstr>
      <vt:lpstr>That can turn hard water into something delightful!</vt:lpstr>
      <vt:lpstr>Come visit our  Kitchen and Bath Showroom!</vt:lpstr>
      <vt:lpstr>Slide 26</vt:lpstr>
      <vt:lpstr>OUR SERVICES</vt:lpstr>
      <vt:lpstr>OUR SERVICES</vt:lpstr>
      <vt:lpstr>PRODUCT LINE</vt:lpstr>
      <vt:lpstr>WE DO IT FASTER!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webdesign</dc:creator>
  <cp:lastModifiedBy>cpkaye</cp:lastModifiedBy>
  <cp:revision>208</cp:revision>
  <dcterms:created xsi:type="dcterms:W3CDTF">2010-11-08T15:14:29Z</dcterms:created>
  <dcterms:modified xsi:type="dcterms:W3CDTF">2010-12-30T19:07:56Z</dcterms:modified>
</cp:coreProperties>
</file>